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29"/>
  </p:notesMasterIdLst>
  <p:handoutMasterIdLst>
    <p:handoutMasterId r:id="rId30"/>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83" r:id="rId14"/>
    <p:sldId id="265" r:id="rId15"/>
    <p:sldId id="266" r:id="rId16"/>
    <p:sldId id="267" r:id="rId17"/>
    <p:sldId id="268" r:id="rId18"/>
    <p:sldId id="284" r:id="rId19"/>
    <p:sldId id="269" r:id="rId20"/>
    <p:sldId id="270" r:id="rId21"/>
    <p:sldId id="271" r:id="rId22"/>
    <p:sldId id="272" r:id="rId23"/>
    <p:sldId id="275" r:id="rId24"/>
    <p:sldId id="273" r:id="rId25"/>
    <p:sldId id="281" r:id="rId26"/>
    <p:sldId id="287" r:id="rId27"/>
    <p:sldId id="288" r:id="rId28"/>
  </p:sldIdLst>
  <p:sldSz cx="9144000" cy="6858000" type="screen4x3"/>
  <p:notesSz cx="6858000" cy="9144000"/>
  <p:embeddedFontLst>
    <p:embeddedFont>
      <p:font typeface="Century Gothic" pitchFamily="34" charset="0"/>
      <p:regular r:id="rId31"/>
      <p:bold r:id="rId32"/>
      <p:italic r:id="rId33"/>
      <p:boldItalic r:id="rId34"/>
    </p:embeddedFont>
    <p:embeddedFont>
      <p:font typeface="Bebas"/>
      <p:regular r:id="rId35"/>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298" autoAdjust="0"/>
    <p:restoredTop sz="62957" autoAdjust="0"/>
  </p:normalViewPr>
  <p:slideViewPr>
    <p:cSldViewPr snapToGrid="0">
      <p:cViewPr>
        <p:scale>
          <a:sx n="50" d="100"/>
          <a:sy n="50" d="100"/>
        </p:scale>
        <p:origin x="-1926" y="-7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4/7/2013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solidFill>
                  <a:schemeClr val="dk1"/>
                </a:solidFill>
              </a:rPr>
              <a:t>This is an overview of the risks that we considered</a:t>
            </a:r>
            <a:r>
              <a:rPr lang="en" baseline="0" dirty="0" smtClean="0">
                <a:solidFill>
                  <a:schemeClr val="dk1"/>
                </a:solidFill>
              </a:rPr>
              <a:t> for our project.  </a:t>
            </a:r>
            <a:r>
              <a:rPr lang="en" dirty="0" smtClean="0">
                <a:solidFill>
                  <a:schemeClr val="dk1"/>
                </a:solidFill>
              </a:rPr>
              <a:t>One of the key risks for localization is that some users may disable the</a:t>
            </a:r>
            <a:r>
              <a:rPr lang="en" baseline="0" dirty="0" smtClean="0">
                <a:solidFill>
                  <a:schemeClr val="dk1"/>
                </a:solidFill>
              </a:rPr>
              <a:t> tracking of the phone on their privacy protection settings.  This would disable all localization features, in which users would need to manually update their location (I’m in this merchant button).</a:t>
            </a:r>
          </a:p>
          <a:p>
            <a:pPr lvl="0" rtl="0">
              <a:buNone/>
            </a:pPr>
            <a:endParaRPr lang="en" baseline="0" dirty="0" smtClean="0">
              <a:solidFill>
                <a:schemeClr val="dk1"/>
              </a:solidFill>
            </a:endParaRPr>
          </a:p>
          <a:p>
            <a:pPr lvl="0" rtl="0">
              <a:buNone/>
            </a:pPr>
            <a:r>
              <a:rPr lang="en" baseline="0" dirty="0" smtClean="0">
                <a:solidFill>
                  <a:schemeClr val="dk1"/>
                </a:solidFill>
              </a:rPr>
              <a:t>Another risk is inappropriate content of the advertisements.  We talked to our client, and we decided t</a:t>
            </a:r>
            <a:r>
              <a:rPr lang="en-US" baseline="0" dirty="0" smtClean="0">
                <a:solidFill>
                  <a:schemeClr val="dk1"/>
                </a:solidFill>
              </a:rPr>
              <a:t>ha</a:t>
            </a:r>
            <a:r>
              <a:rPr lang="en" baseline="0" dirty="0" smtClean="0">
                <a:solidFill>
                  <a:schemeClr val="dk1"/>
                </a:solidFill>
              </a:rPr>
              <a:t>t coupons and ads would first need to be pre-approved by t</a:t>
            </a:r>
            <a:r>
              <a:rPr lang="en-US" baseline="0" dirty="0" smtClean="0">
                <a:solidFill>
                  <a:schemeClr val="dk1"/>
                </a:solidFill>
              </a:rPr>
              <a:t>he</a:t>
            </a:r>
            <a:r>
              <a:rPr lang="en" baseline="0" dirty="0" smtClean="0">
                <a:solidFill>
                  <a:schemeClr val="dk1"/>
                </a:solidFill>
              </a:rPr>
              <a:t> MCM administrator before entering our system.</a:t>
            </a:r>
          </a:p>
          <a:p>
            <a:pPr lvl="0" rtl="0">
              <a:buNone/>
            </a:pPr>
            <a:endParaRPr lang="en" baseline="0" dirty="0" smtClean="0">
              <a:solidFill>
                <a:schemeClr val="dk1"/>
              </a:solidFill>
            </a:endParaRPr>
          </a:p>
          <a:p>
            <a:pPr lvl="0" rtl="0">
              <a:buNone/>
            </a:pPr>
            <a:r>
              <a:rPr lang="en" baseline="0" dirty="0" smtClean="0">
                <a:solidFill>
                  <a:schemeClr val="dk1"/>
                </a:solidFill>
              </a:rPr>
              <a:t>Another risk is not having cell service in t</a:t>
            </a:r>
            <a:r>
              <a:rPr lang="en-US" baseline="0" dirty="0" smtClean="0">
                <a:solidFill>
                  <a:schemeClr val="dk1"/>
                </a:solidFill>
              </a:rPr>
              <a:t>he</a:t>
            </a:r>
            <a:r>
              <a:rPr lang="en" baseline="0" dirty="0" smtClean="0">
                <a:solidFill>
                  <a:schemeClr val="dk1"/>
                </a:solidFill>
              </a:rPr>
              <a:t> store.  In this case, users would not be able to receive real-time updates to their coupons and ads. One mitigation stratey is to provide offline functionality to users, although they would not be able to use some of the localization features. </a:t>
            </a:r>
          </a:p>
          <a:p>
            <a:pPr lvl="0" rtl="0">
              <a:buNone/>
            </a:pPr>
            <a:endParaRPr lang="en" baseline="0" dirty="0" smtClean="0">
              <a:solidFill>
                <a:schemeClr val="dk1"/>
              </a:solidFill>
            </a:endParaRPr>
          </a:p>
          <a:p>
            <a:pPr lvl="0" rtl="0">
              <a:buNone/>
            </a:pPr>
            <a:r>
              <a:rPr lang="en" baseline="0" dirty="0" smtClean="0">
                <a:solidFill>
                  <a:schemeClr val="dk1"/>
                </a:solidFill>
              </a:rPr>
              <a:t>Geolocation services can be inaccurate.  This would impact the user location updates, and users may receive inaccurate information about a nearby merchant.  </a:t>
            </a:r>
            <a:r>
              <a:rPr lang="en-US" baseline="0" dirty="0" smtClean="0">
                <a:solidFill>
                  <a:schemeClr val="dk1"/>
                </a:solidFill>
              </a:rPr>
              <a:t>In this case, we </a:t>
            </a:r>
            <a:r>
              <a:rPr lang="en" baseline="0" dirty="0" smtClean="0">
                <a:solidFill>
                  <a:schemeClr val="dk1"/>
                </a:solidFill>
              </a:rPr>
              <a:t>may need to change between GPS and Network location services, as GPS is more accurate.</a:t>
            </a:r>
          </a:p>
          <a:p>
            <a:pPr lvl="0" rtl="0">
              <a:buNone/>
            </a:pPr>
            <a:endParaRPr lang="en" baseline="0" dirty="0" smtClean="0">
              <a:solidFill>
                <a:schemeClr val="dk1"/>
              </a:solidFill>
            </a:endParaRPr>
          </a:p>
          <a:p>
            <a:pPr lvl="0" rtl="0">
              <a:buNone/>
            </a:pPr>
            <a:r>
              <a:rPr lang="en" baseline="0" dirty="0" smtClean="0">
                <a:solidFill>
                  <a:schemeClr val="dk1"/>
                </a:solidFill>
              </a:rPr>
              <a:t>In the case of the MCM server failures, customers would not be able use any of the localization features.  To mitigate this risk, t</a:t>
            </a:r>
            <a:r>
              <a:rPr lang="en-US" baseline="0" dirty="0" smtClean="0">
                <a:solidFill>
                  <a:schemeClr val="dk1"/>
                </a:solidFill>
              </a:rPr>
              <a:t>he app would need offline functionality so they would at least be able to use coupons on their mobile devices. </a:t>
            </a:r>
            <a:endParaRPr lang="en" baseline="0" dirty="0" smtClean="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At</a:t>
            </a:r>
            <a:r>
              <a:rPr lang="en" baseline="0" dirty="0" smtClean="0"/>
              <a:t> th</a:t>
            </a:r>
            <a:r>
              <a:rPr lang="en-US" baseline="0" dirty="0" smtClean="0"/>
              <a:t>is</a:t>
            </a:r>
            <a:r>
              <a:rPr lang="en" baseline="0" dirty="0" smtClean="0"/>
              <a:t> moment, we have the apps connected to the webservice, and the basic skeleton to work on the localization features are completed.  One of the key localization features, of the merchant app interacting wi</a:t>
            </a:r>
            <a:r>
              <a:rPr lang="en-US" baseline="0" dirty="0" err="1" smtClean="0"/>
              <a:t>th</a:t>
            </a:r>
            <a:r>
              <a:rPr lang="en" baseline="0" dirty="0" smtClean="0"/>
              <a:t> the customer app, are completed, and we are now working on t</a:t>
            </a:r>
            <a:r>
              <a:rPr lang="en-US" baseline="0" dirty="0" smtClean="0"/>
              <a:t>he</a:t>
            </a:r>
            <a:r>
              <a:rPr lang="en" baseline="0" dirty="0" smtClean="0"/>
              <a:t> directed coupons and ads based on localization.  </a:t>
            </a:r>
          </a:p>
          <a:p>
            <a:pPr>
              <a:buNone/>
            </a:pPr>
            <a:r>
              <a:rPr lang="en" baseline="0" dirty="0" smtClean="0"/>
              <a:t>Because our client is requesting a proof of concept and prototypes of the localization features, documentation is very important for our client.  </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8001000" cy="1546474"/>
          </a:xfrm>
        </p:spPr>
        <p:txBody>
          <a:bodyPr/>
          <a:lstStyle/>
          <a:p>
            <a:r>
              <a:rPr lang="en-US" dirty="0" smtClean="0"/>
              <a:t>Design   review   1</a:t>
            </a:r>
            <a:endParaRPr lang="en-US" dirty="0"/>
          </a:p>
        </p:txBody>
      </p:sp>
      <p:sp>
        <p:nvSpPr>
          <p:cNvPr id="3" name="Subtitle 2"/>
          <p:cNvSpPr>
            <a:spLocks noGrp="1"/>
          </p:cNvSpPr>
          <p:nvPr>
            <p:ph type="subTitle" idx="1"/>
          </p:nvPr>
        </p:nvSpPr>
        <p:spPr>
          <a:xfrm>
            <a:off x="152400" y="2743200"/>
            <a:ext cx="8610600" cy="1600200"/>
          </a:xfrm>
        </p:spPr>
        <p:txBody>
          <a:bodyPr/>
          <a:lstStyle/>
          <a:p>
            <a:r>
              <a:rPr lang="en-US" sz="8200" dirty="0" smtClean="0"/>
              <a:t>MCM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February 14,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grpSp>
        <p:nvGrpSpPr>
          <p:cNvPr id="3" name="Group 2"/>
          <p:cNvGrpSpPr/>
          <p:nvPr/>
        </p:nvGrpSpPr>
        <p:grpSpPr>
          <a:xfrm>
            <a:off x="3505200" y="1673772"/>
            <a:ext cx="2839191" cy="4957381"/>
            <a:chOff x="2574970" y="1140372"/>
            <a:chExt cx="3428999" cy="5987217"/>
          </a:xfrm>
        </p:grpSpPr>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2574970" y="1140372"/>
              <a:ext cx="3428999" cy="5987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2133600"/>
              <a:ext cx="2336800" cy="3505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525" y="2173184"/>
            <a:ext cx="1936348" cy="339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Architecture</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13</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rgbClr val="33CAFF"/>
                </a:solidFill>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15</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050"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65856"/>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92"/>
          <a:stretch/>
        </p:blipFill>
        <p:spPr bwMode="auto">
          <a:xfrm>
            <a:off x="6334585" y="1669775"/>
            <a:ext cx="2395947" cy="35780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6343640" y="1680089"/>
            <a:ext cx="2379378" cy="3569068"/>
            <a:chOff x="3121975" y="1233521"/>
            <a:chExt cx="2379378" cy="3569068"/>
          </a:xfrm>
        </p:grpSpPr>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975" y="1233521"/>
              <a:ext cx="2379378" cy="356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713" y="3205079"/>
              <a:ext cx="304800" cy="35242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9398" y="3657228"/>
              <a:ext cx="304800" cy="35242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797" y="3918547"/>
              <a:ext cx="304800" cy="35242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229" y="3496053"/>
              <a:ext cx="304800" cy="35242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574" y="3335952"/>
              <a:ext cx="304800" cy="352425"/>
            </a:xfrm>
            <a:prstGeom prst="rect">
              <a:avLst/>
            </a:prstGeom>
          </p:spPr>
        </p:pic>
      </p:grpSp>
      <p:sp>
        <p:nvSpPr>
          <p:cNvPr id="90" name="Shape 90"/>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1" name="Shape 91"/>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smtClean="0"/>
              <a:t>Basic functionality</a:t>
            </a:r>
          </a:p>
          <a:p>
            <a:pPr lvl="1"/>
            <a:r>
              <a:rPr lang="en-US" dirty="0" smtClean="0"/>
              <a:t>Make payments</a:t>
            </a:r>
            <a:endParaRPr lang="en-US" dirty="0"/>
          </a:p>
          <a:p>
            <a:pPr lvl="1"/>
            <a:r>
              <a:rPr lang="en-US" dirty="0" smtClean="0"/>
              <a:t>View charges </a:t>
            </a:r>
          </a:p>
          <a:p>
            <a:pPr lvl="1"/>
            <a:r>
              <a:rPr lang="en-US" dirty="0" smtClean="0"/>
              <a:t>Change preferences </a:t>
            </a:r>
          </a:p>
          <a:p>
            <a:r>
              <a:rPr lang="en-US" dirty="0" smtClean="0"/>
              <a:t>View </a:t>
            </a:r>
            <a:r>
              <a:rPr lang="en-US" dirty="0" smtClean="0">
                <a:solidFill>
                  <a:srgbClr val="33CAFF"/>
                </a:solidFill>
                <a:latin typeface="Bebas"/>
              </a:rPr>
              <a:t>nearby merchants</a:t>
            </a:r>
            <a:endParaRPr lang="en-US" dirty="0">
              <a:solidFill>
                <a:srgbClr val="33CAFF"/>
              </a:solidFill>
              <a:latin typeface="Bebas"/>
            </a:endParaRPr>
          </a:p>
          <a:p>
            <a:r>
              <a:rPr lang="en-US" dirty="0" smtClean="0"/>
              <a:t>View </a:t>
            </a:r>
            <a:r>
              <a:rPr lang="en-US" dirty="0" smtClean="0">
                <a:solidFill>
                  <a:srgbClr val="33CAFF"/>
                </a:solidFill>
                <a:latin typeface="Bebas"/>
              </a:rPr>
              <a:t>ads/coupons</a:t>
            </a:r>
            <a:r>
              <a:rPr lang="en-US" dirty="0" smtClean="0"/>
              <a:t> received </a:t>
            </a:r>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3666388" cy="477054"/>
          </a:xfrm>
          <a:prstGeom prst="rect">
            <a:avLst/>
          </a:prstGeom>
        </p:spPr>
        <p:txBody>
          <a:bodyPr wrap="none">
            <a:spAutoFit/>
          </a:bodyPr>
          <a:lstStyle/>
          <a:p>
            <a:r>
              <a:rPr lang="en-US" sz="2500" dirty="0" smtClean="0">
                <a:solidFill>
                  <a:schemeClr val="bg1">
                    <a:lumMod val="75000"/>
                  </a:schemeClr>
                </a:solidFill>
                <a:latin typeface="Bebas" pitchFamily="2" charset="0"/>
              </a:rPr>
              <a:t>For Customer interfaces</a:t>
            </a:r>
            <a:endParaRPr lang="en-US" sz="2500" dirty="0">
              <a:solidFill>
                <a:schemeClr val="bg1">
                  <a:lumMod val="75000"/>
                </a:schemeClr>
              </a:solidFill>
              <a:latin typeface="Bebas" pitchFamily="2" charset="0"/>
            </a:endParaRPr>
          </a:p>
        </p:txBody>
      </p:sp>
      <p:sp>
        <p:nvSpPr>
          <p:cNvPr id="3" name="PB"/>
          <p:cNvSpPr/>
          <p:nvPr/>
        </p:nvSpPr>
        <p:spPr>
          <a:xfrm>
            <a:off x="0" y="6705600"/>
            <a:ext cx="58521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8" descr="https://mail-attachment.googleusercontent.com/attachment/u/0/?ui=2&amp;ik=c9e8a5f354&amp;view=att&amp;th=13ccc7030a68b1a2&amp;attid=0.2&amp;disp=inline&amp;realattid=1426734009165021184-2&amp;safe=1&amp;zw&amp;saduie=AG9B_P8eDcCn4fvJYeZiBNRk1la5&amp;sadet=1360647937540&amp;sads=Rh3Jw9WRP13G4ajGC9_TeD2KgK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304800" y="2019300"/>
            <a:ext cx="4486275" cy="194310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0525" y="3952875"/>
            <a:ext cx="4848225" cy="523875"/>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0525" y="4505325"/>
            <a:ext cx="5648325" cy="6667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5" descr="https://mail-attachment.googleusercontent.com/attachment/u/0/?ui=2&amp;ik=c9e8a5f354&amp;view=att&amp;th=13ccda1d1e5fc017&amp;attid=0.4&amp;disp=inline&amp;safe=1&amp;zw&amp;saduie=AG9B_P8eDcCn4fvJYeZiBNRk1la5&amp;sadet=1360712357081&amp;sads=HepUYcfydbOEhbjnNfg8xSCg9N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7571" y="1680325"/>
            <a:ext cx="2373920" cy="356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0" grpId="1"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14"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89710"/>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427" y="1708630"/>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814" y="1701578"/>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505" y="1698572"/>
            <a:ext cx="2386716" cy="3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Shape 96"/>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7" name="Shape 97"/>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a:t>See </a:t>
            </a:r>
            <a:r>
              <a:rPr lang="en-US" dirty="0">
                <a:solidFill>
                  <a:srgbClr val="33CAFF"/>
                </a:solidFill>
                <a:latin typeface="Bebas"/>
              </a:rPr>
              <a:t>users</a:t>
            </a:r>
            <a:r>
              <a:rPr lang="en-US" dirty="0">
                <a:solidFill>
                  <a:srgbClr val="33CAFF"/>
                </a:solidFill>
              </a:rPr>
              <a:t> </a:t>
            </a:r>
            <a:r>
              <a:rPr lang="en-US" dirty="0"/>
              <a:t>within proximity </a:t>
            </a:r>
            <a:endParaRPr lang="en-US" dirty="0" smtClean="0">
              <a:solidFill>
                <a:srgbClr val="33CAFF"/>
              </a:solidFill>
              <a:latin typeface="Bebas" pitchFamily="2" charset="0"/>
            </a:endParaRPr>
          </a:p>
          <a:p>
            <a:r>
              <a:rPr lang="en-US" dirty="0" smtClean="0">
                <a:solidFill>
                  <a:srgbClr val="33CAFF"/>
                </a:solidFill>
                <a:latin typeface="Bebas" pitchFamily="2" charset="0"/>
              </a:rPr>
              <a:t>Charge</a:t>
            </a:r>
            <a:r>
              <a:rPr lang="en-US" dirty="0" smtClean="0">
                <a:solidFill>
                  <a:srgbClr val="33CAFF"/>
                </a:solidFill>
              </a:rPr>
              <a:t> </a:t>
            </a:r>
            <a:r>
              <a:rPr lang="en-US" dirty="0" smtClean="0"/>
              <a:t>user</a:t>
            </a:r>
          </a:p>
          <a:p>
            <a:r>
              <a:rPr lang="en-US" dirty="0" smtClean="0"/>
              <a:t>Push </a:t>
            </a:r>
            <a:r>
              <a:rPr lang="en-US" dirty="0" smtClean="0">
                <a:solidFill>
                  <a:srgbClr val="33CAFF"/>
                </a:solidFill>
                <a:latin typeface="Bebas"/>
              </a:rPr>
              <a:t>ads/coupons</a:t>
            </a:r>
            <a:r>
              <a:rPr lang="en-US" dirty="0" smtClean="0"/>
              <a:t> </a:t>
            </a:r>
          </a:p>
          <a:p>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13" name="Rectangle 12"/>
          <p:cNvSpPr/>
          <p:nvPr/>
        </p:nvSpPr>
        <p:spPr>
          <a:xfrm>
            <a:off x="304800" y="1295400"/>
            <a:ext cx="3720890" cy="477054"/>
          </a:xfrm>
          <a:prstGeom prst="rect">
            <a:avLst/>
          </a:prstGeom>
        </p:spPr>
        <p:txBody>
          <a:bodyPr wrap="none">
            <a:spAutoFit/>
          </a:bodyPr>
          <a:lstStyle/>
          <a:p>
            <a:r>
              <a:rPr lang="en-US" sz="2500" dirty="0" smtClean="0">
                <a:solidFill>
                  <a:schemeClr val="bg1">
                    <a:lumMod val="75000"/>
                  </a:schemeClr>
                </a:solidFill>
                <a:latin typeface="Bebas" pitchFamily="2" charset="0"/>
              </a:rPr>
              <a:t>For merchant interfaces</a:t>
            </a:r>
            <a:endParaRPr lang="en-US" sz="2500" dirty="0">
              <a:solidFill>
                <a:schemeClr val="bg1">
                  <a:lumMod val="75000"/>
                </a:schemeClr>
              </a:solidFill>
              <a:latin typeface="Bebas" pitchFamily="2" charset="0"/>
            </a:endParaRPr>
          </a:p>
        </p:txBody>
      </p:sp>
      <p:sp>
        <p:nvSpPr>
          <p:cNvPr id="2" name="PB"/>
          <p:cNvSpPr/>
          <p:nvPr/>
        </p:nvSpPr>
        <p:spPr>
          <a:xfrm>
            <a:off x="0" y="6705600"/>
            <a:ext cx="62179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1821" y="1981199"/>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0525" y="3133725"/>
            <a:ext cx="4667250" cy="559501"/>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attachment.googleusercontent.com/attachment/u/0/?ui=2&amp;ik=c9e8a5f354&amp;view=att&amp;th=13ccda1d1e5fc017&amp;attid=0.5&amp;disp=inline&amp;safe=1&amp;zw&amp;saduie=AG9B_P8eDcCn4fvJYeZiBNRk1la5&amp;sadet=1360712538544&amp;sads=E44TP8wgYKqrlPuFx43dY81g-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s://mail-attachment.googleusercontent.com/attachment/u/0/?ui=2&amp;ik=c9e8a5f354&amp;view=att&amp;th=13ccda1d1e5fc017&amp;attid=0.1&amp;disp=inline&amp;safe=1&amp;zw&amp;saduie=AG9B_P8eDcCn4fvJYeZiBNRk1la5&amp;sadet=1360712549789&amp;sads=oWco_2dlfuSuGilQ5E4NZ4N_QF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mail-attachment.googleusercontent.com/attachment/u/0/?ui=2&amp;ik=c9e8a5f354&amp;view=att&amp;th=13ccda1d1e5fc017&amp;attid=0.2&amp;disp=inline&amp;safe=1&amp;zw&amp;saduie=AG9B_P8eDcCn4fvJYeZiBNRk1la5&amp;sadet=1360713093697&amp;sads=Q7JEl5GMHem9rTORhXq4igPrbr8"/>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431718" y="2561112"/>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8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7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85800" y="4440621"/>
            <a:ext cx="7772400" cy="1046317"/>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18</a:t>
            </a:fld>
            <a:endParaRPr lang="en-US" dirty="0"/>
          </a:p>
        </p:txBody>
      </p:sp>
      <p:sp>
        <p:nvSpPr>
          <p:cNvPr id="3" name="PB"/>
          <p:cNvSpPr/>
          <p:nvPr/>
        </p:nvSpPr>
        <p:spPr>
          <a:xfrm>
            <a:off x="0" y="6705600"/>
            <a:ext cx="65836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19</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Client introduction</a:t>
            </a:r>
          </a:p>
          <a:p>
            <a:r>
              <a:rPr lang="en-US" dirty="0" smtClean="0"/>
              <a:t>Problem statement and solution</a:t>
            </a:r>
          </a:p>
          <a:p>
            <a:r>
              <a:rPr lang="en-US" dirty="0" smtClean="0"/>
              <a:t>Requirements</a:t>
            </a:r>
          </a:p>
          <a:p>
            <a:r>
              <a:rPr lang="en-US" dirty="0" smtClean="0"/>
              <a:t>Architecture overview</a:t>
            </a:r>
          </a:p>
          <a:p>
            <a:r>
              <a:rPr lang="en-US" dirty="0" smtClean="0"/>
              <a:t>Implementation</a:t>
            </a:r>
          </a:p>
          <a:p>
            <a:r>
              <a:rPr lang="en-US" dirty="0" smtClean="0"/>
              <a:t>Risks</a:t>
            </a:r>
          </a:p>
          <a:p>
            <a:r>
              <a:rPr lang="en-US" dirty="0" smtClean="0"/>
              <a:t>Schedule</a:t>
            </a:r>
          </a:p>
          <a:p>
            <a:r>
              <a:rPr lang="en-US" dirty="0" smtClean="0"/>
              <a:t>Conclusion</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20</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US" dirty="0" smtClean="0"/>
              <a:t>K</a:t>
            </a:r>
            <a:r>
              <a:rPr lang="en" dirty="0" smtClean="0"/>
              <a:t>ey   Risks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21</a:t>
            </a:fld>
            <a:endParaRPr lang="en-US" dirty="0"/>
          </a:p>
        </p:txBody>
      </p:sp>
      <p:sp>
        <p:nvSpPr>
          <p:cNvPr id="12" name="Shape 121"/>
          <p:cNvSpPr txBox="1">
            <a:spLocks/>
          </p:cNvSpPr>
          <p:nvPr/>
        </p:nvSpPr>
        <p:spPr>
          <a:xfrm>
            <a:off x="457200" y="1676400"/>
            <a:ext cx="8229600" cy="43434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alibri"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alibri"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alibri"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r>
              <a:rPr lang="en-US" dirty="0" smtClean="0">
                <a:latin typeface="Century Gothic" pitchFamily="34" charset="0"/>
              </a:rPr>
              <a:t>Privacy </a:t>
            </a:r>
            <a:r>
              <a:rPr lang="en-US" dirty="0">
                <a:latin typeface="Century Gothic" pitchFamily="34" charset="0"/>
              </a:rPr>
              <a:t>protection on apps</a:t>
            </a:r>
          </a:p>
          <a:p>
            <a:r>
              <a:rPr lang="en-US" dirty="0">
                <a:latin typeface="Century Gothic" pitchFamily="34" charset="0"/>
              </a:rPr>
              <a:t>Content filter</a:t>
            </a:r>
          </a:p>
          <a:p>
            <a:r>
              <a:rPr lang="en-US" dirty="0">
                <a:latin typeface="Century Gothic" pitchFamily="34" charset="0"/>
              </a:rPr>
              <a:t>No cell service</a:t>
            </a:r>
          </a:p>
          <a:p>
            <a:r>
              <a:rPr lang="en-US" dirty="0">
                <a:latin typeface="Century Gothic" pitchFamily="34" charset="0"/>
              </a:rPr>
              <a:t>Inaccurate geolocation</a:t>
            </a:r>
          </a:p>
          <a:p>
            <a:r>
              <a:rPr lang="en-US" dirty="0">
                <a:latin typeface="Century Gothic" pitchFamily="34" charset="0"/>
              </a:rPr>
              <a:t>MCM server </a:t>
            </a:r>
            <a:r>
              <a:rPr lang="en-US" dirty="0" smtClean="0">
                <a:latin typeface="Century Gothic" pitchFamily="34" charset="0"/>
              </a:rPr>
              <a:t>failure</a:t>
            </a:r>
            <a:endParaRPr lang="en-US" dirty="0">
              <a:latin typeface="Century Gothic" pitchFamily="34" charset="0"/>
            </a:endParaRPr>
          </a:p>
        </p:txBody>
      </p:sp>
      <p:sp>
        <p:nvSpPr>
          <p:cNvPr id="2" name="PB"/>
          <p:cNvSpPr/>
          <p:nvPr/>
        </p:nvSpPr>
        <p:spPr>
          <a:xfrm>
            <a:off x="0" y="6705600"/>
            <a:ext cx="76809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Milestones</a:t>
            </a:r>
            <a:endParaRPr lang="en" dirty="0"/>
          </a:p>
        </p:txBody>
      </p:sp>
      <p:sp>
        <p:nvSpPr>
          <p:cNvPr id="121" name="Shape 121"/>
          <p:cNvSpPr txBox="1">
            <a:spLocks noGrp="1"/>
          </p:cNvSpPr>
          <p:nvPr>
            <p:ph type="body" idx="1"/>
          </p:nvPr>
        </p:nvSpPr>
        <p:spPr>
          <a:xfrm>
            <a:off x="457200" y="1676400"/>
            <a:ext cx="8458200" cy="4891374"/>
          </a:xfrm>
          <a:prstGeom prst="rect">
            <a:avLst/>
          </a:prstGeom>
        </p:spPr>
        <p:txBody>
          <a:bodyPr lIns="91425" tIns="91425" rIns="91425" bIns="91425" anchor="t" anchorCtr="0">
            <a:noAutofit/>
          </a:bodyPr>
          <a:lstStyle/>
          <a:p>
            <a:pPr>
              <a:buFont typeface="Wingdings" pitchFamily="2" charset="2"/>
              <a:buChar char="ü"/>
            </a:pPr>
            <a:r>
              <a:rPr lang="en" dirty="0" smtClean="0"/>
              <a:t>Connect apps to web service</a:t>
            </a:r>
          </a:p>
          <a:p>
            <a:pPr>
              <a:buFont typeface="Wingdings" pitchFamily="2" charset="2"/>
              <a:buChar char="ü"/>
            </a:pPr>
            <a:r>
              <a:rPr lang="en" dirty="0" smtClean="0"/>
              <a:t>Basic functionality on apps</a:t>
            </a:r>
          </a:p>
          <a:p>
            <a:pPr>
              <a:buFont typeface="Wingdings" pitchFamily="2" charset="2"/>
              <a:buChar char="ü"/>
            </a:pPr>
            <a:r>
              <a:rPr lang="en-US" dirty="0" smtClean="0"/>
              <a:t>L</a:t>
            </a:r>
            <a:r>
              <a:rPr lang="en" dirty="0" smtClean="0"/>
              <a:t>ocalization for merchant-user interaction</a:t>
            </a:r>
          </a:p>
          <a:p>
            <a:r>
              <a:rPr lang="en-US" dirty="0" smtClean="0"/>
              <a:t>D</a:t>
            </a:r>
            <a:r>
              <a:rPr lang="en" dirty="0" smtClean="0"/>
              <a:t>irect ads/coupons based on location &amp; demographics</a:t>
            </a:r>
          </a:p>
          <a:p>
            <a:r>
              <a:rPr lang="en-US" dirty="0" smtClean="0"/>
              <a:t>T</a:t>
            </a:r>
            <a:r>
              <a:rPr lang="en" dirty="0" smtClean="0"/>
              <a:t>esting</a:t>
            </a:r>
          </a:p>
          <a:p>
            <a:r>
              <a:rPr lang="en-US" dirty="0" smtClean="0"/>
              <a:t>D</a:t>
            </a:r>
            <a:r>
              <a:rPr lang="en" dirty="0" smtClean="0"/>
              <a:t>ocumentation</a:t>
            </a:r>
          </a:p>
          <a:p>
            <a:endParaRPr lang="en" dirty="0" smtClean="0"/>
          </a:p>
          <a:p>
            <a:endParaRPr lang="en" dirty="0" smtClean="0"/>
          </a:p>
          <a:p>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22</a:t>
            </a:fld>
            <a:endParaRPr lang="en-US" dirty="0"/>
          </a:p>
        </p:txBody>
      </p:sp>
      <p:sp>
        <p:nvSpPr>
          <p:cNvPr id="2" name="PB"/>
          <p:cNvSpPr/>
          <p:nvPr/>
        </p:nvSpPr>
        <p:spPr>
          <a:xfrm>
            <a:off x="0" y="6705600"/>
            <a:ext cx="80467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23</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24</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25</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26</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27</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requirements</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rgbClr val="33CAFF"/>
                </a:solidFill>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TotalTime>
  <Words>1381</Words>
  <Application>Microsoft Office PowerPoint</Application>
  <PresentationFormat>On-screen Show (4:3)</PresentationFormat>
  <Paragraphs>273</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Courier New</vt:lpstr>
      <vt:lpstr>Century Gothic</vt:lpstr>
      <vt:lpstr>Bebas</vt:lpstr>
      <vt:lpstr>Wingdings</vt:lpstr>
      <vt:lpstr/>
      <vt:lpstr>Design   review   1</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PowerPoint Presentation</vt:lpstr>
      <vt:lpstr>Architecture   Overview</vt:lpstr>
      <vt:lpstr>Technology   Overview</vt:lpstr>
      <vt:lpstr>Key Functions</vt:lpstr>
      <vt:lpstr>Key Functions</vt:lpstr>
      <vt:lpstr>PowerPoint Presentation</vt:lpstr>
      <vt:lpstr>Localization</vt:lpstr>
      <vt:lpstr>localization</vt:lpstr>
      <vt:lpstr>Key   Risks</vt:lpstr>
      <vt:lpstr>Milestones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Kimi</cp:lastModifiedBy>
  <cp:revision>432</cp:revision>
  <dcterms:modified xsi:type="dcterms:W3CDTF">2013-04-07T21:10:58Z</dcterms:modified>
</cp:coreProperties>
</file>